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3" r:id="rId3"/>
    <p:sldId id="268" r:id="rId4"/>
    <p:sldId id="284" r:id="rId5"/>
    <p:sldId id="285" r:id="rId6"/>
    <p:sldId id="270" r:id="rId7"/>
    <p:sldId id="286" r:id="rId8"/>
    <p:sldId id="287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336600"/>
    <a:srgbClr val="FF6699"/>
    <a:srgbClr val="F26B21"/>
    <a:srgbClr val="659B47"/>
    <a:srgbClr val="F785BE"/>
    <a:srgbClr val="B23E29"/>
    <a:srgbClr val="96499B"/>
    <a:srgbClr val="C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96" y="-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A2624-69D9-4113-84EF-367262F0190B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2695-753B-4501-9A63-6C9B9565A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2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tulisan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disesuaikan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dgn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warna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Wasis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Basa</a:t>
            </a:r>
            <a:r>
              <a:rPr lang="en-US" baseline="0" dirty="0" smtClean="0"/>
              <a:t> di Cover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2695-753B-4501-9A63-6C9B9565AB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16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506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89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99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3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4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4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2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D13D682-0ECD-484A-A3D2-AF51E50005A3}" type="datetimeFigureOut">
              <a:rPr lang="en-US" smtClean="0"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AB12BCF-E029-42DC-BA0F-FA6A2AD506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11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2950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3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0.svg"/><Relationship Id="rId7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80" cy="5162550"/>
          </a:xfrm>
          <a:prstGeom prst="rect">
            <a:avLst/>
          </a:prstGeom>
        </p:spPr>
      </p:pic>
      <p:sp>
        <p:nvSpPr>
          <p:cNvPr id="9" name="テキスト プレースホルダー 11"/>
          <p:cNvSpPr txBox="1">
            <a:spLocks/>
          </p:cNvSpPr>
          <p:nvPr/>
        </p:nvSpPr>
        <p:spPr>
          <a:xfrm>
            <a:off x="3560313" y="2029378"/>
            <a:ext cx="5562599" cy="651845"/>
          </a:xfrm>
          <a:prstGeom prst="rect">
            <a:avLst/>
          </a:prstGeom>
        </p:spPr>
        <p:txBody>
          <a:bodyPr lIns="91438" tIns="45719" rIns="91438" bIns="45719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Wasis</a:t>
            </a:r>
            <a:r>
              <a:rPr lang="en-US" sz="3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Basa</a:t>
            </a:r>
            <a:endParaRPr lang="en-US" sz="3600" b="1" dirty="0" smtClean="0">
              <a:solidFill>
                <a:srgbClr val="B23E29"/>
              </a:solidFill>
              <a:latin typeface="+mj-lt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Pelajaran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Bahasa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Muatan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Lokal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Wajib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Jawa</a:t>
            </a:r>
            <a:r>
              <a:rPr lang="en-US" sz="1600" b="1" dirty="0" smtClean="0">
                <a:solidFill>
                  <a:srgbClr val="B23E29"/>
                </a:solidFill>
                <a:latin typeface="+mj-lt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B23E29"/>
                </a:solidFill>
                <a:latin typeface="+mj-lt"/>
                <a:cs typeface="Arial" pitchFamily="34" charset="0"/>
              </a:rPr>
              <a:t>Timur</a:t>
            </a:r>
            <a:endParaRPr lang="en-US" sz="1600" b="1" dirty="0">
              <a:solidFill>
                <a:srgbClr val="B23E29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直線コネクタ 9"/>
          <p:cNvCxnSpPr/>
          <p:nvPr/>
        </p:nvCxnSpPr>
        <p:spPr>
          <a:xfrm>
            <a:off x="4024023" y="3357755"/>
            <a:ext cx="4576597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5" name="タイトル 1"/>
          <p:cNvSpPr txBox="1">
            <a:spLocks/>
          </p:cNvSpPr>
          <p:nvPr/>
        </p:nvSpPr>
        <p:spPr>
          <a:xfrm>
            <a:off x="3775388" y="1560359"/>
            <a:ext cx="5073868" cy="46901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26603" y="3413307"/>
            <a:ext cx="211628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SD/MI </a:t>
            </a:r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Cube 15"/>
          <p:cNvSpPr/>
          <p:nvPr/>
        </p:nvSpPr>
        <p:spPr>
          <a:xfrm>
            <a:off x="1577304" y="1119804"/>
            <a:ext cx="2194610" cy="313809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936" y="1200150"/>
            <a:ext cx="2087663" cy="305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095" y="1044029"/>
            <a:ext cx="4913363" cy="368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28600" y="226636"/>
            <a:ext cx="6248402" cy="1506913"/>
            <a:chOff x="821727" y="599235"/>
            <a:chExt cx="6248402" cy="1506913"/>
          </a:xfrm>
        </p:grpSpPr>
        <p:grpSp>
          <p:nvGrpSpPr>
            <p:cNvPr id="34" name="Group 33"/>
            <p:cNvGrpSpPr/>
            <p:nvPr/>
          </p:nvGrpSpPr>
          <p:grpSpPr>
            <a:xfrm>
              <a:off x="1410555" y="841500"/>
              <a:ext cx="5659574" cy="883650"/>
              <a:chOff x="1547608" y="3455591"/>
              <a:chExt cx="3948836" cy="511376"/>
            </a:xfrm>
          </p:grpSpPr>
          <p:sp>
            <p:nvSpPr>
              <p:cNvPr id="44" name="Parallelogram 43"/>
              <p:cNvSpPr/>
              <p:nvPr/>
            </p:nvSpPr>
            <p:spPr>
              <a:xfrm>
                <a:off x="1547608" y="3455591"/>
                <a:ext cx="3948836" cy="511376"/>
              </a:xfrm>
              <a:prstGeom prst="parallelogram">
                <a:avLst>
                  <a:gd name="adj" fmla="val 45313"/>
                </a:avLst>
              </a:prstGeom>
              <a:solidFill>
                <a:srgbClr val="FBAA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テキスト プレースホルダー 17"/>
              <p:cNvSpPr txBox="1">
                <a:spLocks/>
              </p:cNvSpPr>
              <p:nvPr/>
            </p:nvSpPr>
            <p:spPr>
              <a:xfrm>
                <a:off x="2268459" y="3470541"/>
                <a:ext cx="3015319" cy="412130"/>
              </a:xfrm>
              <a:prstGeom prst="rect">
                <a:avLst/>
              </a:prstGeom>
            </p:spPr>
            <p:txBody>
              <a:bodyPr vert="horz" lIns="48000" tIns="48000" rIns="48000" bIns="48000" rtlCol="0" anchor="ctr">
                <a:noAutofit/>
              </a:bodyPr>
              <a:lstStyle>
                <a:lvl1pPr marL="342900" indent="-342900" algn="l" defTabSz="1632753" rtl="0" eaLnBrk="1" latinLnBrk="0" hangingPunct="1">
                  <a:lnSpc>
                    <a:spcPct val="120000"/>
                  </a:lnSpc>
                  <a:spcBef>
                    <a:spcPts val="1200"/>
                  </a:spcBef>
                  <a:buClr>
                    <a:schemeClr val="accent5"/>
                  </a:buClr>
                  <a:buFont typeface="Wingdings" panose="05000000000000000000" pitchFamily="2" charset="2"/>
                  <a:buChar char="l"/>
                  <a:defRPr kumimoji="1" sz="20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1326612" indent="-510235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5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40941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857317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73693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490070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306446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122822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939199" indent="-408188" algn="l" defTabSz="1632753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FFA513"/>
                  </a:buClr>
                  <a:buNone/>
                  <a:defRPr/>
                </a:pPr>
                <a:r>
                  <a:rPr lang="en-US" sz="3600" b="1" spc="38" dirty="0" err="1" smtClean="0">
                    <a:solidFill>
                      <a:srgbClr val="003300"/>
                    </a:solidFill>
                  </a:rPr>
                  <a:t>Unggah-Ungguh</a:t>
                </a:r>
                <a:r>
                  <a:rPr lang="en-US" sz="3600" b="1" spc="38" dirty="0" smtClean="0">
                    <a:solidFill>
                      <a:srgbClr val="003300"/>
                    </a:solidFill>
                  </a:rPr>
                  <a:t> </a:t>
                </a:r>
                <a:r>
                  <a:rPr lang="en-US" sz="3600" b="1" spc="38" dirty="0" err="1" smtClean="0">
                    <a:solidFill>
                      <a:srgbClr val="003300"/>
                    </a:solidFill>
                  </a:rPr>
                  <a:t>Basa</a:t>
                </a:r>
                <a:endParaRPr lang="nn-NO" sz="3300" b="1" dirty="0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42" name="Oval 41"/>
            <p:cNvSpPr/>
            <p:nvPr/>
          </p:nvSpPr>
          <p:spPr>
            <a:xfrm>
              <a:off x="821727" y="599235"/>
              <a:ext cx="1506910" cy="1506913"/>
            </a:xfrm>
            <a:prstGeom prst="ellipse">
              <a:avLst/>
            </a:prstGeom>
            <a:solidFill>
              <a:srgbClr val="00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7" dirty="0">
                <a:solidFill>
                  <a:srgbClr val="4F81BD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3032" y="659309"/>
            <a:ext cx="14695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pc="38" dirty="0" err="1" smtClean="0">
                <a:solidFill>
                  <a:schemeClr val="bg1"/>
                </a:solidFill>
              </a:rPr>
              <a:t>Wulangan</a:t>
            </a:r>
            <a:r>
              <a:rPr lang="en-US" sz="2200" b="1" spc="38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200" b="1" spc="38" dirty="0" smtClean="0">
                <a:solidFill>
                  <a:schemeClr val="bg1"/>
                </a:solidFill>
              </a:rPr>
              <a:t>4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38053" y="1897960"/>
            <a:ext cx="3394657" cy="610116"/>
            <a:chOff x="385941" y="2551837"/>
            <a:chExt cx="3839431" cy="610116"/>
          </a:xfrm>
        </p:grpSpPr>
        <p:grpSp>
          <p:nvGrpSpPr>
            <p:cNvPr id="49" name="Group 48"/>
            <p:cNvGrpSpPr/>
            <p:nvPr/>
          </p:nvGrpSpPr>
          <p:grpSpPr>
            <a:xfrm>
              <a:off x="477575" y="2551837"/>
              <a:ext cx="3747797" cy="521492"/>
              <a:chOff x="298982" y="2086583"/>
              <a:chExt cx="2810848" cy="391119"/>
            </a:xfrm>
            <a:solidFill>
              <a:schemeClr val="accent4">
                <a:lumMod val="40000"/>
                <a:lumOff val="60000"/>
              </a:schemeClr>
            </a:solidFill>
          </p:grpSpPr>
          <p:sp>
            <p:nvSpPr>
              <p:cNvPr id="54" name="Rectangle 53"/>
              <p:cNvSpPr/>
              <p:nvPr/>
            </p:nvSpPr>
            <p:spPr>
              <a:xfrm>
                <a:off x="298982" y="2086966"/>
                <a:ext cx="2314860" cy="3907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ight Triangle 54"/>
              <p:cNvSpPr/>
              <p:nvPr/>
            </p:nvSpPr>
            <p:spPr>
              <a:xfrm flipV="1">
                <a:off x="2613841" y="2086583"/>
                <a:ext cx="495989" cy="372123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385941" y="2696359"/>
              <a:ext cx="3827683" cy="465594"/>
              <a:chOff x="298982" y="2086582"/>
              <a:chExt cx="2870762" cy="3491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8982" y="2086966"/>
                <a:ext cx="2383584" cy="34881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Right Triangle 52"/>
              <p:cNvSpPr/>
              <p:nvPr/>
            </p:nvSpPr>
            <p:spPr>
              <a:xfrm flipV="1">
                <a:off x="2673755" y="2086582"/>
                <a:ext cx="495989" cy="34910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0700" y="2692333"/>
              <a:ext cx="33019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err="1">
                  <a:solidFill>
                    <a:prstClr val="white"/>
                  </a:solidFill>
                </a:rPr>
                <a:t>Tujuan</a:t>
              </a:r>
              <a:r>
                <a:rPr lang="en-US" sz="2200" b="1" dirty="0">
                  <a:solidFill>
                    <a:prstClr val="white"/>
                  </a:solidFill>
                </a:rPr>
                <a:t> </a:t>
              </a:r>
              <a:r>
                <a:rPr lang="en-US" sz="2200" b="1" dirty="0" err="1">
                  <a:solidFill>
                    <a:prstClr val="white"/>
                  </a:solidFill>
                </a:rPr>
                <a:t>Pembelajaran</a:t>
              </a:r>
              <a:endParaRPr lang="en-US" sz="2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28600" y="2597825"/>
            <a:ext cx="396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prstClr val="black"/>
                </a:solidFill>
              </a:rPr>
              <a:t>Menjelaskan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cara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berbicara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dengan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santun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menggunakan</a:t>
            </a:r>
            <a:r>
              <a:rPr lang="en-US" sz="1400" dirty="0">
                <a:solidFill>
                  <a:prstClr val="black"/>
                </a:solidFill>
              </a:rPr>
              <a:t> volume </a:t>
            </a:r>
            <a:r>
              <a:rPr lang="en-US" sz="1400" dirty="0" err="1" smtClean="0">
                <a:solidFill>
                  <a:prstClr val="black"/>
                </a:solidFill>
              </a:rPr>
              <a:t>dan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intonasi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yang </a:t>
            </a:r>
            <a:r>
              <a:rPr lang="en-US" sz="1400" dirty="0" err="1">
                <a:solidFill>
                  <a:prstClr val="black"/>
                </a:solidFill>
              </a:rPr>
              <a:t>tepat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sesuai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konteks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dengan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unggah-ungguh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basa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prstClr val="black"/>
                </a:solidFill>
              </a:rPr>
              <a:t>Mengajukan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pertanyaan</a:t>
            </a:r>
            <a:r>
              <a:rPr lang="en-US" sz="1400" dirty="0">
                <a:solidFill>
                  <a:prstClr val="black"/>
                </a:solidFill>
              </a:rPr>
              <a:t>, </a:t>
            </a:r>
            <a:r>
              <a:rPr lang="en-US" sz="1400" dirty="0" err="1">
                <a:solidFill>
                  <a:prstClr val="black"/>
                </a:solidFill>
              </a:rPr>
              <a:t>menjawab</a:t>
            </a:r>
            <a:r>
              <a:rPr lang="en-US" sz="1400" dirty="0">
                <a:solidFill>
                  <a:prstClr val="black"/>
                </a:solidFill>
              </a:rPr>
              <a:t>, </a:t>
            </a:r>
            <a:r>
              <a:rPr lang="en-US" sz="1400" dirty="0" err="1">
                <a:solidFill>
                  <a:prstClr val="black"/>
                </a:solidFill>
              </a:rPr>
              <a:t>serta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menanggapi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pertanyaan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dengan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baik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santun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dalam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suatu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percakapan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prstClr val="black"/>
                </a:solidFill>
              </a:rPr>
              <a:t>Membuat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percakapan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sesuai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konteks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dengan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>
                <a:solidFill>
                  <a:prstClr val="black"/>
                </a:solidFill>
              </a:rPr>
              <a:t>unggah-ungguh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en-US" sz="1400" dirty="0" err="1" smtClean="0">
                <a:solidFill>
                  <a:prstClr val="black"/>
                </a:solidFill>
              </a:rPr>
              <a:t>basa</a:t>
            </a:r>
            <a:r>
              <a:rPr lang="en-US" sz="1400" dirty="0" smtClean="0">
                <a:solidFill>
                  <a:prstClr val="black"/>
                </a:solidFill>
              </a:rPr>
              <a:t> yang </a:t>
            </a:r>
            <a:r>
              <a:rPr lang="en-US" sz="1400" dirty="0" err="1">
                <a:solidFill>
                  <a:prstClr val="black"/>
                </a:solidFill>
              </a:rPr>
              <a:t>sesuai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4600" y="2175319"/>
            <a:ext cx="2799347" cy="260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>
            <a:off x="360946" y="438150"/>
            <a:ext cx="7792454" cy="660615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A. </a:t>
            </a:r>
            <a:r>
              <a:rPr lang="nn-NO" sz="2800" b="1" dirty="0"/>
              <a:t>Micara kanthi Unggah-ungguh Basa kang Becik</a:t>
            </a:r>
            <a:endParaRPr lang="en-US" sz="2800" b="1" i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20088" y="1276350"/>
            <a:ext cx="3261312" cy="2743200"/>
            <a:chOff x="5638798" y="2454017"/>
            <a:chExt cx="5306970" cy="4979487"/>
          </a:xfrm>
        </p:grpSpPr>
        <p:sp>
          <p:nvSpPr>
            <p:cNvPr id="10" name="Freeform 4"/>
            <p:cNvSpPr/>
            <p:nvPr/>
          </p:nvSpPr>
          <p:spPr>
            <a:xfrm>
              <a:off x="5638798" y="3750025"/>
              <a:ext cx="5306970" cy="3683479"/>
            </a:xfrm>
            <a:custGeom>
              <a:avLst/>
              <a:gdLst/>
              <a:ahLst/>
              <a:cxnLst/>
              <a:rect l="l" t="t" r="r" b="b"/>
              <a:pathLst>
                <a:path w="5205192" h="3291380">
                  <a:moveTo>
                    <a:pt x="63030" y="2697826"/>
                  </a:moveTo>
                  <a:cubicBezTo>
                    <a:pt x="63030" y="2697826"/>
                    <a:pt x="0" y="245126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312119" y="6965"/>
                  </a:cubicBezTo>
                  <a:lnTo>
                    <a:pt x="4312120" y="6965"/>
                  </a:lnTo>
                  <a:cubicBezTo>
                    <a:pt x="4528867" y="16819"/>
                    <a:pt x="4733182" y="36481"/>
                    <a:pt x="4867370" y="101690"/>
                  </a:cubicBezTo>
                  <a:cubicBezTo>
                    <a:pt x="5123416" y="226120"/>
                    <a:pt x="5205192" y="459160"/>
                    <a:pt x="5199704" y="704684"/>
                  </a:cubicBezTo>
                  <a:cubicBezTo>
                    <a:pt x="5199704" y="704684"/>
                    <a:pt x="5156416" y="1013073"/>
                    <a:pt x="5163849" y="1248607"/>
                  </a:cubicBezTo>
                  <a:cubicBezTo>
                    <a:pt x="5170973" y="2439628"/>
                    <a:pt x="5178129" y="2635231"/>
                    <a:pt x="5178129" y="2635231"/>
                  </a:cubicBezTo>
                  <a:cubicBezTo>
                    <a:pt x="5161448" y="2850963"/>
                    <a:pt x="5046804" y="3061575"/>
                    <a:pt x="4849935" y="3173199"/>
                  </a:cubicBezTo>
                  <a:cubicBezTo>
                    <a:pt x="4699583" y="3258448"/>
                    <a:pt x="4501552" y="3273545"/>
                    <a:pt x="3572986" y="3262804"/>
                  </a:cubicBezTo>
                  <a:lnTo>
                    <a:pt x="3572941" y="3262804"/>
                  </a:lnTo>
                  <a:cubicBezTo>
                    <a:pt x="645952" y="3257527"/>
                    <a:pt x="384604" y="3291380"/>
                    <a:pt x="254278" y="3182222"/>
                  </a:cubicBezTo>
                  <a:cubicBezTo>
                    <a:pt x="145767" y="3091337"/>
                    <a:pt x="81795" y="2898025"/>
                    <a:pt x="63030" y="2697826"/>
                  </a:cubicBezTo>
                  <a:close/>
                </a:path>
              </a:pathLst>
            </a:custGeom>
            <a:solidFill>
              <a:srgbClr val="EE741B"/>
            </a:solidFill>
          </p:spPr>
        </p:sp>
        <p:grpSp>
          <p:nvGrpSpPr>
            <p:cNvPr id="11" name="Group 4"/>
            <p:cNvGrpSpPr/>
            <p:nvPr/>
          </p:nvGrpSpPr>
          <p:grpSpPr>
            <a:xfrm>
              <a:off x="6045014" y="3216071"/>
              <a:ext cx="3327586" cy="1504347"/>
              <a:chOff x="53827" y="-4262"/>
              <a:chExt cx="3443102" cy="1477927"/>
            </a:xfrm>
          </p:grpSpPr>
          <p:sp>
            <p:nvSpPr>
              <p:cNvPr id="20" name="Freeform 5"/>
              <p:cNvSpPr/>
              <p:nvPr/>
            </p:nvSpPr>
            <p:spPr>
              <a:xfrm>
                <a:off x="53827" y="-4262"/>
                <a:ext cx="3443102" cy="1477927"/>
              </a:xfrm>
              <a:custGeom>
                <a:avLst/>
                <a:gdLst/>
                <a:ahLst/>
                <a:cxnLst/>
                <a:rect l="l" t="t" r="r" b="b"/>
                <a:pathLst>
                  <a:path w="3443102" h="1144961">
                    <a:moveTo>
                      <a:pt x="2504203" y="1133773"/>
                    </a:moveTo>
                    <a:cubicBezTo>
                      <a:pt x="2504203" y="1133773"/>
                      <a:pt x="2084450" y="1144961"/>
                      <a:pt x="1621865" y="1142339"/>
                    </a:cubicBezTo>
                    <a:cubicBezTo>
                      <a:pt x="1584822" y="1140177"/>
                      <a:pt x="1057073" y="1132352"/>
                      <a:pt x="1057073" y="1132352"/>
                    </a:cubicBezTo>
                    <a:cubicBezTo>
                      <a:pt x="812931" y="1123518"/>
                      <a:pt x="565145" y="1106537"/>
                      <a:pt x="398404" y="1048359"/>
                    </a:cubicBezTo>
                    <a:cubicBezTo>
                      <a:pt x="120505" y="951398"/>
                      <a:pt x="0" y="773869"/>
                      <a:pt x="0" y="577261"/>
                    </a:cubicBezTo>
                    <a:lnTo>
                      <a:pt x="0" y="577259"/>
                    </a:lnTo>
                    <a:cubicBezTo>
                      <a:pt x="8536" y="440430"/>
                      <a:pt x="34263" y="311302"/>
                      <a:pt x="140291" y="225758"/>
                    </a:cubicBezTo>
                    <a:cubicBezTo>
                      <a:pt x="342602" y="62530"/>
                      <a:pt x="736658" y="7673"/>
                      <a:pt x="1155311" y="7673"/>
                    </a:cubicBezTo>
                    <a:cubicBezTo>
                      <a:pt x="1155311" y="7673"/>
                      <a:pt x="1551711" y="15681"/>
                      <a:pt x="1584822" y="7673"/>
                    </a:cubicBezTo>
                    <a:cubicBezTo>
                      <a:pt x="1865523" y="0"/>
                      <a:pt x="2329451" y="7673"/>
                      <a:pt x="2329451" y="7673"/>
                    </a:cubicBezTo>
                    <a:cubicBezTo>
                      <a:pt x="2697758" y="15152"/>
                      <a:pt x="3061071" y="84484"/>
                      <a:pt x="3258811" y="207066"/>
                    </a:cubicBezTo>
                    <a:cubicBezTo>
                      <a:pt x="3409828" y="300683"/>
                      <a:pt x="3443102" y="425358"/>
                      <a:pt x="3433962" y="577261"/>
                    </a:cubicBezTo>
                    <a:lnTo>
                      <a:pt x="3433962" y="577262"/>
                    </a:lnTo>
                    <a:cubicBezTo>
                      <a:pt x="3433962" y="891835"/>
                      <a:pt x="3150965" y="1105932"/>
                      <a:pt x="2504203" y="1133773"/>
                    </a:cubicBezTo>
                    <a:close/>
                  </a:path>
                </a:pathLst>
              </a:custGeom>
              <a:solidFill>
                <a:srgbClr val="9CCEE9"/>
              </a:solidFill>
            </p:spPr>
          </p:sp>
        </p:grpSp>
        <p:sp>
          <p:nvSpPr>
            <p:cNvPr id="16" name="TextBox 6"/>
            <p:cNvSpPr txBox="1"/>
            <p:nvPr/>
          </p:nvSpPr>
          <p:spPr>
            <a:xfrm>
              <a:off x="6096000" y="3619501"/>
              <a:ext cx="3261841" cy="6145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 err="1" smtClean="0">
                  <a:solidFill>
                    <a:srgbClr val="000000"/>
                  </a:solidFill>
                  <a:latin typeface="Myriad Pro" pitchFamily="34" charset="0"/>
                </a:rPr>
                <a:t>Basa</a:t>
              </a:r>
              <a:r>
                <a:rPr lang="en-US" sz="2200" b="1" dirty="0" smtClean="0">
                  <a:solidFill>
                    <a:srgbClr val="000000"/>
                  </a:solidFill>
                  <a:latin typeface="Myriad Pro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000000"/>
                  </a:solidFill>
                  <a:latin typeface="Myriad Pro" pitchFamily="34" charset="0"/>
                </a:rPr>
                <a:t>Ngoko</a:t>
              </a:r>
              <a:endParaRPr lang="en-US" sz="2200" b="1" dirty="0">
                <a:solidFill>
                  <a:srgbClr val="000000"/>
                </a:solidFill>
                <a:latin typeface="Myriad Pro" pitchFamily="34" charset="0"/>
              </a:endParaRPr>
            </a:p>
          </p:txBody>
        </p:sp>
        <p:pic>
          <p:nvPicPr>
            <p:cNvPr id="17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6720974" y="2454017"/>
              <a:ext cx="1798052" cy="1116108"/>
            </a:xfrm>
            <a:prstGeom prst="rect">
              <a:avLst/>
            </a:prstGeom>
          </p:spPr>
        </p:pic>
        <p:sp>
          <p:nvSpPr>
            <p:cNvPr id="18" name="TextBox 5"/>
            <p:cNvSpPr txBox="1"/>
            <p:nvPr/>
          </p:nvSpPr>
          <p:spPr>
            <a:xfrm>
              <a:off x="5929516" y="4783830"/>
              <a:ext cx="4768257" cy="22347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nn-NO" sz="2000" b="1" dirty="0">
                  <a:solidFill>
                    <a:schemeClr val="bg1"/>
                  </a:solidFill>
                  <a:latin typeface="Myriad Pro" pitchFamily="34" charset="0"/>
                </a:rPr>
                <a:t>Basa ngoko iku basa kang </a:t>
              </a:r>
              <a:r>
                <a:rPr lang="nn-NO" sz="2000" b="1" dirty="0" smtClean="0">
                  <a:solidFill>
                    <a:schemeClr val="bg1"/>
                  </a:solidFill>
                  <a:latin typeface="Myriad Pro" pitchFamily="34" charset="0"/>
                </a:rPr>
                <a:t>lumrah digunakake </a:t>
              </a:r>
              <a:r>
                <a:rPr lang="nn-NO" sz="2000" b="1" dirty="0">
                  <a:solidFill>
                    <a:schemeClr val="bg1"/>
                  </a:solidFill>
                  <a:latin typeface="Myriad Pro" pitchFamily="34" charset="0"/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Myriad Pro" pitchFamily="34" charset="0"/>
                </a:rPr>
                <a:t>micara</a:t>
              </a:r>
              <a:r>
                <a:rPr lang="en-US" sz="2000" b="1" dirty="0" smtClean="0">
                  <a:solidFill>
                    <a:schemeClr val="bg1"/>
                  </a:solidFill>
                  <a:latin typeface="Myriad Pro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Myriad Pro" pitchFamily="34" charset="0"/>
                </a:rPr>
                <a:t>karo</a:t>
              </a:r>
              <a:r>
                <a:rPr lang="en-US" sz="2000" b="1" dirty="0">
                  <a:solidFill>
                    <a:schemeClr val="bg1"/>
                  </a:solidFill>
                  <a:latin typeface="Myriad Pro" pitchFamily="34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Myriad Pro" pitchFamily="34" charset="0"/>
                </a:rPr>
                <a:t>kanca</a:t>
              </a:r>
              <a:r>
                <a:rPr lang="en-US" sz="2000" b="1" dirty="0">
                  <a:solidFill>
                    <a:schemeClr val="bg1"/>
                  </a:solidFill>
                  <a:latin typeface="Myriad Pro" pitchFamily="34" charset="0"/>
                </a:rPr>
                <a:t> </a:t>
              </a:r>
              <a:r>
                <a:rPr lang="en-US" sz="2000" b="1" dirty="0" smtClean="0">
                  <a:solidFill>
                    <a:schemeClr val="bg1"/>
                  </a:solidFill>
                  <a:latin typeface="Myriad Pro" pitchFamily="34" charset="0"/>
                </a:rPr>
                <a:t>sing </a:t>
              </a:r>
              <a:r>
                <a:rPr lang="en-US" sz="2000" b="1" dirty="0" err="1" smtClean="0">
                  <a:solidFill>
                    <a:schemeClr val="bg1"/>
                  </a:solidFill>
                  <a:latin typeface="Myriad Pro" pitchFamily="34" charset="0"/>
                </a:rPr>
                <a:t>sadrajad</a:t>
              </a:r>
              <a:r>
                <a:rPr lang="en-US" sz="2000" b="1" dirty="0">
                  <a:solidFill>
                    <a:schemeClr val="bg1"/>
                  </a:solidFill>
                  <a:latin typeface="Myriad Pro" pitchFamily="34" charset="0"/>
                </a:rPr>
                <a:t>. </a:t>
              </a:r>
              <a:endParaRPr lang="en-US" sz="2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CD534DC-3F91-4A2D-A054-881A8813E822}"/>
              </a:ext>
            </a:extLst>
          </p:cNvPr>
          <p:cNvSpPr txBox="1"/>
          <p:nvPr/>
        </p:nvSpPr>
        <p:spPr>
          <a:xfrm>
            <a:off x="3733800" y="1922142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Basa ngoko digunakake marang wong sing lewih enom.</a:t>
            </a:r>
            <a:endParaRPr lang="en-US" sz="20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733800" y="2719983"/>
            <a:ext cx="2590800" cy="967621"/>
          </a:xfrm>
          <a:prstGeom prst="roundRect">
            <a:avLst>
              <a:gd name="adj" fmla="val 17692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i-FI" sz="2400" b="1" dirty="0" smtClean="0">
                <a:solidFill>
                  <a:schemeClr val="bg1"/>
                </a:solidFill>
              </a:rPr>
              <a:t>Kayata micara karo adhik.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6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9187" y="209550"/>
            <a:ext cx="3261312" cy="2743200"/>
            <a:chOff x="5638798" y="2454017"/>
            <a:chExt cx="5306970" cy="4979487"/>
          </a:xfrm>
        </p:grpSpPr>
        <p:sp>
          <p:nvSpPr>
            <p:cNvPr id="3" name="Freeform 4"/>
            <p:cNvSpPr/>
            <p:nvPr/>
          </p:nvSpPr>
          <p:spPr>
            <a:xfrm>
              <a:off x="5638798" y="3750025"/>
              <a:ext cx="5306970" cy="3683479"/>
            </a:xfrm>
            <a:custGeom>
              <a:avLst/>
              <a:gdLst/>
              <a:ahLst/>
              <a:cxnLst/>
              <a:rect l="l" t="t" r="r" b="b"/>
              <a:pathLst>
                <a:path w="5205192" h="3291380">
                  <a:moveTo>
                    <a:pt x="63030" y="2697826"/>
                  </a:moveTo>
                  <a:cubicBezTo>
                    <a:pt x="63030" y="2697826"/>
                    <a:pt x="0" y="2451262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4312119" y="6965"/>
                  </a:cubicBezTo>
                  <a:lnTo>
                    <a:pt x="4312120" y="6965"/>
                  </a:lnTo>
                  <a:cubicBezTo>
                    <a:pt x="4528867" y="16819"/>
                    <a:pt x="4733182" y="36481"/>
                    <a:pt x="4867370" y="101690"/>
                  </a:cubicBezTo>
                  <a:cubicBezTo>
                    <a:pt x="5123416" y="226120"/>
                    <a:pt x="5205192" y="459160"/>
                    <a:pt x="5199704" y="704684"/>
                  </a:cubicBezTo>
                  <a:cubicBezTo>
                    <a:pt x="5199704" y="704684"/>
                    <a:pt x="5156416" y="1013073"/>
                    <a:pt x="5163849" y="1248607"/>
                  </a:cubicBezTo>
                  <a:cubicBezTo>
                    <a:pt x="5170973" y="2439628"/>
                    <a:pt x="5178129" y="2635231"/>
                    <a:pt x="5178129" y="2635231"/>
                  </a:cubicBezTo>
                  <a:cubicBezTo>
                    <a:pt x="5161448" y="2850963"/>
                    <a:pt x="5046804" y="3061575"/>
                    <a:pt x="4849935" y="3173199"/>
                  </a:cubicBezTo>
                  <a:cubicBezTo>
                    <a:pt x="4699583" y="3258448"/>
                    <a:pt x="4501552" y="3273545"/>
                    <a:pt x="3572986" y="3262804"/>
                  </a:cubicBezTo>
                  <a:lnTo>
                    <a:pt x="3572941" y="3262804"/>
                  </a:lnTo>
                  <a:cubicBezTo>
                    <a:pt x="645952" y="3257527"/>
                    <a:pt x="384604" y="3291380"/>
                    <a:pt x="254278" y="3182222"/>
                  </a:cubicBezTo>
                  <a:cubicBezTo>
                    <a:pt x="145767" y="3091337"/>
                    <a:pt x="81795" y="2898025"/>
                    <a:pt x="63030" y="2697826"/>
                  </a:cubicBezTo>
                  <a:close/>
                </a:path>
              </a:pathLst>
            </a:custGeom>
            <a:solidFill>
              <a:srgbClr val="EE741B"/>
            </a:solidFill>
          </p:spPr>
        </p:sp>
        <p:grpSp>
          <p:nvGrpSpPr>
            <p:cNvPr id="4" name="Group 4"/>
            <p:cNvGrpSpPr/>
            <p:nvPr/>
          </p:nvGrpSpPr>
          <p:grpSpPr>
            <a:xfrm>
              <a:off x="6045014" y="3216071"/>
              <a:ext cx="3327586" cy="1504347"/>
              <a:chOff x="53827" y="-4262"/>
              <a:chExt cx="3443102" cy="1477927"/>
            </a:xfrm>
          </p:grpSpPr>
          <p:sp>
            <p:nvSpPr>
              <p:cNvPr id="8" name="Freeform 5"/>
              <p:cNvSpPr/>
              <p:nvPr/>
            </p:nvSpPr>
            <p:spPr>
              <a:xfrm>
                <a:off x="53827" y="-4262"/>
                <a:ext cx="3443102" cy="1477927"/>
              </a:xfrm>
              <a:custGeom>
                <a:avLst/>
                <a:gdLst/>
                <a:ahLst/>
                <a:cxnLst/>
                <a:rect l="l" t="t" r="r" b="b"/>
                <a:pathLst>
                  <a:path w="3443102" h="1144961">
                    <a:moveTo>
                      <a:pt x="2504203" y="1133773"/>
                    </a:moveTo>
                    <a:cubicBezTo>
                      <a:pt x="2504203" y="1133773"/>
                      <a:pt x="2084450" y="1144961"/>
                      <a:pt x="1621865" y="1142339"/>
                    </a:cubicBezTo>
                    <a:cubicBezTo>
                      <a:pt x="1584822" y="1140177"/>
                      <a:pt x="1057073" y="1132352"/>
                      <a:pt x="1057073" y="1132352"/>
                    </a:cubicBezTo>
                    <a:cubicBezTo>
                      <a:pt x="812931" y="1123518"/>
                      <a:pt x="565145" y="1106537"/>
                      <a:pt x="398404" y="1048359"/>
                    </a:cubicBezTo>
                    <a:cubicBezTo>
                      <a:pt x="120505" y="951398"/>
                      <a:pt x="0" y="773869"/>
                      <a:pt x="0" y="577261"/>
                    </a:cubicBezTo>
                    <a:lnTo>
                      <a:pt x="0" y="577259"/>
                    </a:lnTo>
                    <a:cubicBezTo>
                      <a:pt x="8536" y="440430"/>
                      <a:pt x="34263" y="311302"/>
                      <a:pt x="140291" y="225758"/>
                    </a:cubicBezTo>
                    <a:cubicBezTo>
                      <a:pt x="342602" y="62530"/>
                      <a:pt x="736658" y="7673"/>
                      <a:pt x="1155311" y="7673"/>
                    </a:cubicBezTo>
                    <a:cubicBezTo>
                      <a:pt x="1155311" y="7673"/>
                      <a:pt x="1551711" y="15681"/>
                      <a:pt x="1584822" y="7673"/>
                    </a:cubicBezTo>
                    <a:cubicBezTo>
                      <a:pt x="1865523" y="0"/>
                      <a:pt x="2329451" y="7673"/>
                      <a:pt x="2329451" y="7673"/>
                    </a:cubicBezTo>
                    <a:cubicBezTo>
                      <a:pt x="2697758" y="15152"/>
                      <a:pt x="3061071" y="84484"/>
                      <a:pt x="3258811" y="207066"/>
                    </a:cubicBezTo>
                    <a:cubicBezTo>
                      <a:pt x="3409828" y="300683"/>
                      <a:pt x="3443102" y="425358"/>
                      <a:pt x="3433962" y="577261"/>
                    </a:cubicBezTo>
                    <a:lnTo>
                      <a:pt x="3433962" y="577262"/>
                    </a:lnTo>
                    <a:cubicBezTo>
                      <a:pt x="3433962" y="891835"/>
                      <a:pt x="3150965" y="1105932"/>
                      <a:pt x="2504203" y="1133773"/>
                    </a:cubicBezTo>
                    <a:close/>
                  </a:path>
                </a:pathLst>
              </a:custGeom>
              <a:solidFill>
                <a:srgbClr val="9CCEE9"/>
              </a:solidFill>
            </p:spPr>
          </p:sp>
        </p:grpSp>
        <p:sp>
          <p:nvSpPr>
            <p:cNvPr id="5" name="TextBox 6"/>
            <p:cNvSpPr txBox="1"/>
            <p:nvPr/>
          </p:nvSpPr>
          <p:spPr>
            <a:xfrm>
              <a:off x="6096000" y="3619501"/>
              <a:ext cx="3261841" cy="6145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200" b="1" dirty="0" err="1" smtClean="0">
                  <a:solidFill>
                    <a:srgbClr val="000000"/>
                  </a:solidFill>
                  <a:latin typeface="Myriad Pro" pitchFamily="34" charset="0"/>
                </a:rPr>
                <a:t>Basa</a:t>
              </a:r>
              <a:r>
                <a:rPr lang="en-US" sz="2200" b="1" dirty="0" smtClean="0">
                  <a:solidFill>
                    <a:srgbClr val="000000"/>
                  </a:solidFill>
                  <a:latin typeface="Myriad Pro" pitchFamily="34" charset="0"/>
                </a:rPr>
                <a:t> </a:t>
              </a:r>
              <a:r>
                <a:rPr lang="en-US" sz="2200" b="1" dirty="0" err="1" smtClean="0">
                  <a:solidFill>
                    <a:srgbClr val="000000"/>
                  </a:solidFill>
                  <a:latin typeface="Myriad Pro" pitchFamily="34" charset="0"/>
                </a:rPr>
                <a:t>Krama</a:t>
              </a:r>
              <a:endParaRPr lang="en-US" sz="2200" b="1" dirty="0">
                <a:solidFill>
                  <a:srgbClr val="000000"/>
                </a:solidFill>
                <a:latin typeface="Myriad Pro" pitchFamily="34" charset="0"/>
              </a:endParaRPr>
            </a:p>
          </p:txBody>
        </p:sp>
        <p:pic>
          <p:nvPicPr>
            <p:cNvPr id="6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720974" y="2454017"/>
              <a:ext cx="1798052" cy="1116108"/>
            </a:xfrm>
            <a:prstGeom prst="rect">
              <a:avLst/>
            </a:prstGeom>
          </p:spPr>
        </p:pic>
        <p:sp>
          <p:nvSpPr>
            <p:cNvPr id="7" name="TextBox 5"/>
            <p:cNvSpPr txBox="1"/>
            <p:nvPr/>
          </p:nvSpPr>
          <p:spPr>
            <a:xfrm>
              <a:off x="5929516" y="4783830"/>
              <a:ext cx="4768257" cy="22347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nn-NO" sz="2000" b="1" dirty="0">
                  <a:solidFill>
                    <a:schemeClr val="bg1"/>
                  </a:solidFill>
                  <a:latin typeface="Myriad Pro" pitchFamily="34" charset="0"/>
                </a:rPr>
                <a:t>Basa krama yaiku basa kang digunakake</a:t>
              </a:r>
            </a:p>
            <a:p>
              <a:r>
                <a:rPr lang="nn-NO" sz="2000" b="1" dirty="0">
                  <a:solidFill>
                    <a:schemeClr val="bg1"/>
                  </a:solidFill>
                  <a:latin typeface="Myriad Pro" pitchFamily="34" charset="0"/>
                </a:rPr>
                <a:t>kanggo micara marang</a:t>
              </a:r>
            </a:p>
            <a:p>
              <a:r>
                <a:rPr lang="nn-NO" sz="2000" b="1" dirty="0">
                  <a:solidFill>
                    <a:schemeClr val="bg1"/>
                  </a:solidFill>
                  <a:latin typeface="Myriad Pro" pitchFamily="34" charset="0"/>
                </a:rPr>
                <a:t>wong sing luwih tuwa.</a:t>
              </a:r>
              <a:endParaRPr lang="en-US" sz="2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CD534DC-3F91-4A2D-A054-881A8813E822}"/>
              </a:ext>
            </a:extLst>
          </p:cNvPr>
          <p:cNvSpPr txBox="1"/>
          <p:nvPr/>
        </p:nvSpPr>
        <p:spPr>
          <a:xfrm>
            <a:off x="624840" y="1947560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Basa krama digunakake marang wong tuwa, pakdhe, budhe, lan sapa wae.</a:t>
            </a:r>
            <a:endParaRPr lang="en-US" sz="2000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17220" y="827188"/>
            <a:ext cx="4099560" cy="919401"/>
          </a:xfrm>
          <a:prstGeom prst="roundRect">
            <a:avLst>
              <a:gd name="adj" fmla="val 17692"/>
            </a:avLst>
          </a:prstGeom>
          <a:solidFill>
            <a:schemeClr val="accent3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i-FI" sz="2400" b="1" dirty="0">
                <a:solidFill>
                  <a:schemeClr val="bg1"/>
                </a:solidFill>
              </a:rPr>
              <a:t>Basa krama iku basa </a:t>
            </a:r>
            <a:r>
              <a:rPr lang="fi-FI" sz="2400" b="1" dirty="0" smtClean="0">
                <a:solidFill>
                  <a:schemeClr val="bg1"/>
                </a:solidFill>
              </a:rPr>
              <a:t>kurmat utawa </a:t>
            </a:r>
            <a:r>
              <a:rPr lang="fi-FI" sz="2400" b="1" dirty="0">
                <a:solidFill>
                  <a:schemeClr val="bg1"/>
                </a:solidFill>
              </a:rPr>
              <a:t>basa kang alus.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2912188"/>
            <a:ext cx="1762273" cy="182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6281" y="2963223"/>
            <a:ext cx="1405811" cy="201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P1859\Downloads\13 ayah leni, pak anton seorang lura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0704" y="2987716"/>
            <a:ext cx="1951153" cy="182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2756" y="3026262"/>
            <a:ext cx="1143000" cy="211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3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77190" y="448823"/>
            <a:ext cx="7623810" cy="523220"/>
          </a:xfrm>
          <a:prstGeom prst="roundRect">
            <a:avLst>
              <a:gd name="adj" fmla="val 0"/>
            </a:avLst>
          </a:prstGeo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nn-NO" sz="2800" b="1" dirty="0">
                <a:solidFill>
                  <a:schemeClr val="bg1"/>
                </a:solidFill>
                <a:latin typeface="Myriad Pro" pitchFamily="34" charset="0"/>
              </a:rPr>
              <a:t>Gatekna basa ngoko lan krama ing ngisor iki.</a:t>
            </a:r>
            <a:endParaRPr lang="en-US" sz="28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558224"/>
              </p:ext>
            </p:extLst>
          </p:nvPr>
        </p:nvGraphicFramePr>
        <p:xfrm>
          <a:off x="377190" y="1200150"/>
          <a:ext cx="5717859" cy="32435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5953"/>
                <a:gridCol w="1905953"/>
                <a:gridCol w="1905953"/>
              </a:tblGrid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Basa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Ngoko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Kasar</a:t>
                      </a:r>
                      <a:r>
                        <a:rPr lang="en-US" dirty="0" smtClean="0"/>
                        <a:t>)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kern="1200" baseline="0" dirty="0" err="1" smtClean="0"/>
                        <a:t>Basa</a:t>
                      </a:r>
                      <a:r>
                        <a:rPr lang="en-US" sz="1800" u="none" strike="noStrike" kern="1200" baseline="0" dirty="0" smtClean="0"/>
                        <a:t> </a:t>
                      </a:r>
                      <a:r>
                        <a:rPr lang="en-US" sz="1800" u="none" strike="noStrike" kern="1200" baseline="0" dirty="0" err="1" smtClean="0"/>
                        <a:t>Krama</a:t>
                      </a:r>
                      <a:r>
                        <a:rPr lang="en-US" sz="1800" u="none" strike="noStrike" kern="1200" baseline="0" dirty="0" smtClean="0"/>
                        <a:t> (</a:t>
                      </a:r>
                      <a:r>
                        <a:rPr lang="en-US" sz="1800" u="none" strike="noStrike" kern="1200" baseline="0" dirty="0" err="1" smtClean="0"/>
                        <a:t>Alus</a:t>
                      </a:r>
                      <a:r>
                        <a:rPr lang="en-US" sz="1800" u="none" strike="noStrike" kern="1200" baseline="0" dirty="0" smtClean="0"/>
                        <a:t>) </a:t>
                      </a:r>
                      <a:endParaRPr lang="en-US" sz="1800" b="1" i="0" u="none" strike="noStrike" kern="1200" baseline="0" dirty="0" smtClean="0">
                        <a:solidFill>
                          <a:schemeClr val="lt1"/>
                        </a:solidFill>
                        <a:latin typeface="Myriad Pro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kern="1200" baseline="0" dirty="0" err="1" smtClean="0"/>
                        <a:t>Basa</a:t>
                      </a:r>
                      <a:r>
                        <a:rPr lang="en-US" sz="1800" u="none" strike="noStrike" kern="12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800" u="none" strike="noStrike" kern="1200" baseline="0" dirty="0" smtClean="0"/>
                        <a:t>Indonesia </a:t>
                      </a:r>
                      <a:endParaRPr lang="en-US" sz="1800" b="1" i="0" u="none" strike="noStrike" kern="1200" baseline="0" dirty="0" smtClean="0">
                        <a:solidFill>
                          <a:schemeClr val="lt1"/>
                        </a:solidFill>
                        <a:latin typeface="Myriad Pro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Adus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siram</a:t>
                      </a:r>
                      <a:r>
                        <a:rPr lang="en-US" dirty="0" smtClean="0"/>
                        <a:t> 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Mandi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Turu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Sare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Tidur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Lunga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Tindak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Pergi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Teka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Rawuh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Datang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Nyeluk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Nimbali</a:t>
                      </a:r>
                      <a:r>
                        <a:rPr lang="en-US" dirty="0" smtClean="0"/>
                        <a:t> 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Memanggil</a:t>
                      </a:r>
                      <a:endParaRPr lang="en-US" b="1" dirty="0">
                        <a:latin typeface="Myriad Pro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E:\ELISA\PPT ESPS\ibu gur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6506" r="25594"/>
          <a:stretch>
            <a:fillRect/>
          </a:stretch>
        </p:blipFill>
        <p:spPr bwMode="auto">
          <a:xfrm>
            <a:off x="6123416" y="1733550"/>
            <a:ext cx="2487184" cy="4727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1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380374" y="209550"/>
            <a:ext cx="5334626" cy="685800"/>
          </a:xfrm>
          <a:prstGeom prst="homePlate">
            <a:avLst/>
          </a:prstGeom>
          <a:solidFill>
            <a:srgbClr val="F26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B. </a:t>
            </a:r>
            <a:r>
              <a:rPr lang="sv-SE" sz="2800" b="1" dirty="0"/>
              <a:t>Pacelathon mawa Basa Krama</a:t>
            </a:r>
            <a:endParaRPr lang="en-US" sz="2800" b="1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3"/>
            <a:ext cx="9143244" cy="7863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1"/>
            <a:ext cx="9143244" cy="78631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EA3ED52B-5B4C-4FF9-A313-9380082D75CE}"/>
              </a:ext>
            </a:extLst>
          </p:cNvPr>
          <p:cNvGrpSpPr/>
          <p:nvPr/>
        </p:nvGrpSpPr>
        <p:grpSpPr>
          <a:xfrm>
            <a:off x="380375" y="2721974"/>
            <a:ext cx="4192003" cy="685799"/>
            <a:chOff x="1960193" y="471055"/>
            <a:chExt cx="4232522" cy="402437"/>
          </a:xfrm>
        </p:grpSpPr>
        <p:sp>
          <p:nvSpPr>
            <p:cNvPr id="8" name="Rectangle: Rounded Corners 2">
              <a:extLst>
                <a:ext uri="{FF2B5EF4-FFF2-40B4-BE49-F238E27FC236}">
                  <a16:creationId xmlns:a16="http://schemas.microsoft.com/office/drawing/2014/main" xmlns="" id="{9CFC3164-AEF5-4B0C-86EB-BFD9522946B8}"/>
                </a:ext>
              </a:extLst>
            </p:cNvPr>
            <p:cNvSpPr/>
            <p:nvPr/>
          </p:nvSpPr>
          <p:spPr>
            <a:xfrm>
              <a:off x="1960193" y="471055"/>
              <a:ext cx="4232522" cy="402437"/>
            </a:xfrm>
            <a:prstGeom prst="roundRect">
              <a:avLst>
                <a:gd name="adj" fmla="val 0"/>
              </a:avLst>
            </a:prstGeom>
            <a:solidFill>
              <a:srgbClr val="E6F9B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5CD534DC-3F91-4A2D-A054-881A8813E822}"/>
                </a:ext>
              </a:extLst>
            </p:cNvPr>
            <p:cNvSpPr txBox="1"/>
            <p:nvPr/>
          </p:nvSpPr>
          <p:spPr>
            <a:xfrm>
              <a:off x="1992075" y="504591"/>
              <a:ext cx="4046385" cy="270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Nyuwun</a:t>
              </a:r>
              <a:r>
                <a:rPr lang="en-US" sz="24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Pirsa</a:t>
              </a:r>
              <a:r>
                <a:rPr lang="en-US" sz="24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marang</a:t>
              </a:r>
              <a:r>
                <a:rPr lang="en-US" sz="24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400" b="1" dirty="0" err="1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Ibu</a:t>
              </a:r>
              <a:endParaRPr lang="en-US" sz="24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80374" y="2036175"/>
            <a:ext cx="4724401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Wacanen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pacelathon</a:t>
            </a:r>
            <a:endParaRPr lang="en-US" sz="3200" b="1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P1859\Downloads\3 Leni belajar bersama ibunya di ruma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62206"/>
            <a:ext cx="4101673" cy="315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51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600" y="523667"/>
            <a:ext cx="2705100" cy="589002"/>
          </a:xfrm>
          <a:prstGeom prst="roundRect">
            <a:avLst>
              <a:gd name="adj" fmla="val 19438"/>
            </a:avLst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smtClean="0">
                <a:solidFill>
                  <a:schemeClr val="bg1"/>
                </a:solidFill>
              </a:rPr>
              <a:t>a. </a:t>
            </a:r>
            <a:r>
              <a:rPr lang="en-ID" sz="2800" b="1" dirty="0" err="1" smtClean="0">
                <a:solidFill>
                  <a:schemeClr val="bg1"/>
                </a:solidFill>
              </a:rPr>
              <a:t>Nyuwun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Pirsa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D534DC-3F91-4A2D-A054-881A8813E822}"/>
              </a:ext>
            </a:extLst>
          </p:cNvPr>
          <p:cNvSpPr txBox="1"/>
          <p:nvPr/>
        </p:nvSpPr>
        <p:spPr>
          <a:xfrm>
            <a:off x="228600" y="1200909"/>
            <a:ext cx="5655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Nyuwun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pirsa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marang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wong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liya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kudu:</a:t>
            </a:r>
            <a:endParaRPr lang="en-US" sz="22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72754" y="1764268"/>
            <a:ext cx="5511138" cy="5788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Mangerteni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i="1" dirty="0" err="1" smtClean="0">
                <a:solidFill>
                  <a:schemeClr val="bg1"/>
                </a:solidFill>
              </a:rPr>
              <a:t>tata</a:t>
            </a:r>
            <a:r>
              <a:rPr lang="en-ID" sz="2800" b="1" i="1" dirty="0" smtClean="0">
                <a:solidFill>
                  <a:schemeClr val="bg1"/>
                </a:solidFill>
              </a:rPr>
              <a:t> </a:t>
            </a:r>
            <a:r>
              <a:rPr lang="en-ID" sz="2800" b="1" i="1" dirty="0" err="1" smtClean="0">
                <a:solidFill>
                  <a:schemeClr val="bg1"/>
                </a:solidFill>
              </a:rPr>
              <a:t>krama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2754" y="2450068"/>
            <a:ext cx="5511138" cy="578882"/>
          </a:xfrm>
          <a:prstGeom prst="roundRect">
            <a:avLst/>
          </a:prstGeom>
          <a:solidFill>
            <a:srgbClr val="3333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Unggah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ungguh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kang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becik</a:t>
            </a:r>
            <a:r>
              <a:rPr lang="en-ID" sz="2800" b="1" dirty="0" smtClean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2754" y="3135868"/>
            <a:ext cx="5511138" cy="5788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Alon-alon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nganggo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basa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krama</a:t>
            </a:r>
            <a:r>
              <a:rPr lang="en-ID" sz="2800" b="1" dirty="0" smtClean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C:\Users\P1859\Downloads\13 ayah leni, pak anton seorang lura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530" y="2053709"/>
            <a:ext cx="3022534" cy="282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1"/>
            <a:ext cx="9143244" cy="7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4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599" y="523667"/>
            <a:ext cx="3276601" cy="589002"/>
          </a:xfrm>
          <a:prstGeom prst="roundRect">
            <a:avLst>
              <a:gd name="adj" fmla="val 19438"/>
            </a:avLst>
          </a:prstGeom>
          <a:solidFill>
            <a:srgbClr val="33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D" sz="2800" b="1" dirty="0" smtClean="0">
                <a:solidFill>
                  <a:schemeClr val="bg1"/>
                </a:solidFill>
              </a:rPr>
              <a:t>b. </a:t>
            </a:r>
            <a:r>
              <a:rPr lang="en-ID" sz="2800" b="1" dirty="0" err="1" smtClean="0">
                <a:solidFill>
                  <a:schemeClr val="bg1"/>
                </a:solidFill>
              </a:rPr>
              <a:t>Mangsuli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Pitakon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CD534DC-3F91-4A2D-A054-881A8813E822}"/>
              </a:ext>
            </a:extLst>
          </p:cNvPr>
          <p:cNvSpPr txBox="1"/>
          <p:nvPr/>
        </p:nvSpPr>
        <p:spPr>
          <a:xfrm>
            <a:off x="228600" y="1200909"/>
            <a:ext cx="5655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Mangsuli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nanggapi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pitakon</a:t>
            </a:r>
            <a:r>
              <a:rPr lang="en-US" sz="22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kudu:</a:t>
            </a:r>
            <a:endParaRPr lang="en-US" sz="2200" b="1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72754" y="1764268"/>
            <a:ext cx="5511138" cy="5788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Mangerteni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i="1" dirty="0" err="1" smtClean="0">
                <a:solidFill>
                  <a:schemeClr val="bg1"/>
                </a:solidFill>
              </a:rPr>
              <a:t>tata</a:t>
            </a:r>
            <a:r>
              <a:rPr lang="en-ID" sz="2800" b="1" i="1" dirty="0" smtClean="0">
                <a:solidFill>
                  <a:schemeClr val="bg1"/>
                </a:solidFill>
              </a:rPr>
              <a:t> </a:t>
            </a:r>
            <a:r>
              <a:rPr lang="en-ID" sz="2800" b="1" i="1" dirty="0" err="1" smtClean="0">
                <a:solidFill>
                  <a:schemeClr val="bg1"/>
                </a:solidFill>
              </a:rPr>
              <a:t>krama</a:t>
            </a:r>
            <a:r>
              <a:rPr lang="en-ID" sz="2800" b="1" dirty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2754" y="2450068"/>
            <a:ext cx="5511138" cy="578882"/>
          </a:xfrm>
          <a:prstGeom prst="roundRect">
            <a:avLst/>
          </a:prstGeom>
          <a:solidFill>
            <a:srgbClr val="3333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Unggah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ungguh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kang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becik</a:t>
            </a:r>
            <a:r>
              <a:rPr lang="en-ID" sz="2800" b="1" dirty="0" smtClean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2754" y="3135868"/>
            <a:ext cx="5511138" cy="1055608"/>
          </a:xfrm>
          <a:prstGeom prst="roundRect">
            <a:avLst/>
          </a:prstGeom>
          <a:solidFill>
            <a:schemeClr val="accent3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ID" sz="2800" b="1" dirty="0" err="1" smtClean="0">
                <a:solidFill>
                  <a:schemeClr val="bg1"/>
                </a:solidFill>
              </a:rPr>
              <a:t>Wangsulan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kanggo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ngajeni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wong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kan</a:t>
            </a:r>
            <a:r>
              <a:rPr lang="en-ID" sz="2800" b="1" dirty="0" smtClean="0">
                <a:solidFill>
                  <a:schemeClr val="bg1"/>
                </a:solidFill>
              </a:rPr>
              <a:t> </a:t>
            </a:r>
            <a:r>
              <a:rPr lang="en-ID" sz="2800" b="1" dirty="0" err="1" smtClean="0">
                <a:solidFill>
                  <a:schemeClr val="bg1"/>
                </a:solidFill>
              </a:rPr>
              <a:t>katon</a:t>
            </a:r>
            <a:r>
              <a:rPr lang="en-ID" sz="2800" b="1" dirty="0" smtClean="0">
                <a:solidFill>
                  <a:schemeClr val="bg1"/>
                </a:solidFill>
              </a:rPr>
              <a:t>.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4555021"/>
            <a:ext cx="9143244" cy="786319"/>
          </a:xfrm>
          <a:prstGeom prst="rect">
            <a:avLst/>
          </a:prstGeom>
        </p:spPr>
      </p:pic>
      <p:pic>
        <p:nvPicPr>
          <p:cNvPr id="3074" name="Picture 2" descr="C:\Users\P1859\Downloads\4 leni menunjuk jari &amp; bertanya kepada guru di kela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029" y="1631796"/>
            <a:ext cx="378888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29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257</Words>
  <Application>Microsoft Office PowerPoint</Application>
  <PresentationFormat>On-screen Show (16:9)</PresentationFormat>
  <Paragraphs>59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Rahma Damayanti Arif</cp:lastModifiedBy>
  <cp:revision>216</cp:revision>
  <dcterms:created xsi:type="dcterms:W3CDTF">2020-01-31T07:09:35Z</dcterms:created>
  <dcterms:modified xsi:type="dcterms:W3CDTF">2023-06-04T11:25:33Z</dcterms:modified>
</cp:coreProperties>
</file>